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6858000" cx="12192000"/>
  <p:notesSz cx="6858000" cy="9144000"/>
  <p:embeddedFontLst>
    <p:embeddedFont>
      <p:font typeface="Proxima Nova"/>
      <p:regular r:id="rId33"/>
      <p:bold r:id="rId34"/>
      <p:italic r:id="rId35"/>
      <p:boldItalic r:id="rId36"/>
    </p:embeddedFont>
    <p:embeddedFont>
      <p:font typeface="Alfa Slab One"/>
      <p:regular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8" roundtripDataSignature="AMtx7mjggOZuc/IWuaNd8+dZeiFledmo2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F8DBF17-6BB5-4097-AB1C-D58B1D199A35}">
  <a:tblStyle styleId="{8F8DBF17-6BB5-4097-AB1C-D58B1D199A3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roximaNova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ProximaNova-italic.fntdata"/><Relationship Id="rId12" Type="http://schemas.openxmlformats.org/officeDocument/2006/relationships/slide" Target="slides/slide7.xml"/><Relationship Id="rId34" Type="http://schemas.openxmlformats.org/officeDocument/2006/relationships/font" Target="fonts/ProximaNova-bold.fntdata"/><Relationship Id="rId15" Type="http://schemas.openxmlformats.org/officeDocument/2006/relationships/slide" Target="slides/slide10.xml"/><Relationship Id="rId37" Type="http://schemas.openxmlformats.org/officeDocument/2006/relationships/font" Target="fonts/AlfaSlabOne-regular.fntdata"/><Relationship Id="rId14" Type="http://schemas.openxmlformats.org/officeDocument/2006/relationships/slide" Target="slides/slide9.xml"/><Relationship Id="rId36" Type="http://schemas.openxmlformats.org/officeDocument/2006/relationships/font" Target="fonts/ProximaNova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" name="Google Shape;65;p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4ed88a72c_7_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g274ed88a72c_7_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g274ed88a72c_7_6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74ed88a72c_7_2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274ed88a72c_7_2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7" name="Google Shape;197;g274ed88a72c_7_2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e93841ad93_4_1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g2e93841ad93_4_1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g2e93841ad93_4_1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7515f3ac77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7515f3ac77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27515f3ac77_0_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7515f3ac77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27515f3ac77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g27515f3ac77_0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7515f3ac77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g27515f3ac77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27515f3ac77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74ed88a72c_7_1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g274ed88a72c_7_1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6" name="Google Shape;236;g274ed88a72c_7_1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e93841ad93_7_1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2e93841ad93_7_1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3" name="Google Shape;273;g2e93841ad93_7_1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7515f3ac77_0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7515f3ac77_0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27515f3ac77_0_7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7515f3ac77_1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7515f3ac77_1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인사이트는 다음과 같습니다: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00">
                <a:latin typeface="Arial"/>
                <a:ea typeface="Arial"/>
                <a:cs typeface="Arial"/>
                <a:sym typeface="Arial"/>
              </a:rPr>
              <a:t>1. 세부 주소 및 위도, 경도 데이터 수집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세부 주소 수집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각 음식점의 정확한 주소를 수집하여 위도와 경도 데이터를 확보합니다. 이를 통해 현재 사용자의 위치와 각 음식점의 위치를 비교하여 가장 가까운 음식점을 추천할 수 있습니다.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거리 계산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하버사인 공식을 사용하여 두 지점 간의 거리를 계산할 수 있습니다. 이를 통해 사용자의 위치와 가장 가까운 음식점을 쉽게 찾을 수 있습니다.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00">
                <a:latin typeface="Arial"/>
                <a:ea typeface="Arial"/>
                <a:cs typeface="Arial"/>
                <a:sym typeface="Arial"/>
              </a:rPr>
              <a:t>2. 리뷰 데이터 수집 및 분석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리뷰 내용 수집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각 음식점의 베스트 100개의 리뷰를 수집합니다. 리뷰 점수와 앱에 나와 있는 종합 점수를 비교하여 신뢰도를 확인할 수 있습니다.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리뷰 키워드 분석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리뷰 내용에서 중요한 키워드를 추출하여 리뷰 점수 외에도 음식점의 특징을 파악할 수 있습니다. 예를 들어, “친절한 서비스”, “깨끗한 환경” 등의 키워드를 통해 사용자가 원하는 특정 요소를 강조할 수 있습니다.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리뷰 시간대 분석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리뷰가 작성된 시간대를 분석하여 최근 평점의 변화 추이를 확인할 수 있습니다. 이를 통해 음식점의 최근 트렌드를 파악하고 사용자에게 더욱 신뢰할 수 있는 정보를 제공할 수 있습니다.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00">
                <a:latin typeface="Arial"/>
                <a:ea typeface="Arial"/>
                <a:cs typeface="Arial"/>
                <a:sym typeface="Arial"/>
              </a:rPr>
              <a:t>3. 필터링 옵션 제공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다양한 필터링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음식 카테고리, 시간대, 가격대 등 다양한 필터링 옵션을 제공하여 사용자가 원하는 조건에 맞는 음식점을 찾을 수 있도록 합니다.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맞춤형 추천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사용자의 선호도와 리뷰 데이터를 기반으로 맞춤형 추천을 제공하여 사용자 경험을 향상시킵니다.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00">
                <a:latin typeface="Arial"/>
                <a:ea typeface="Arial"/>
                <a:cs typeface="Arial"/>
                <a:sym typeface="Arial"/>
              </a:rPr>
              <a:t>인사이트 도출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정확한 위치 기반 추천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사용자 위치와 음식점 위치를 기반으로 가장 가까운 음식점을 추천함으로써 사용자의 편의를 증대시킵니다.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리뷰 신뢰도 향상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리뷰 점수와 내용을 분석하여 신뢰도를 높이고, 키워드 분석을 통해 사용자에게 유용한 정보를 제공합니다.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트렌드 파악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리뷰의 시간대 분석을 통해 최근 트렌드를 파악하고, 사용자에게 최신 정보를 제공합니다.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다양한 선택지 제공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다양한 필터링 옵션을 통해 사용자에게 맞춤형 추천을 제공하여 선택의 폭을 넓힙니다.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사용자 만족도 증대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 개인화된 추천 시스템을 통해 사용자 만족도를 높이고, 재방문율을 증가시킬 수 있습니다.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이러한 접근 방식은 사용자에게 더 나은 경험을 제공하고, 음식점 추천 시스템의 효율성을 극대화할 수 있습니다.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27515f3ac77_1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85F4"/>
              </a:buClr>
              <a:buSzPts val="2800"/>
              <a:buFont typeface="Arial"/>
              <a:buNone/>
            </a:pPr>
            <a:r>
              <a:t/>
            </a:r>
            <a:endParaRPr sz="1000"/>
          </a:p>
        </p:txBody>
      </p:sp>
      <p:sp>
        <p:nvSpPr>
          <p:cNvPr id="71" name="Google Shape;7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7515f3ac77_0_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7515f3ac77_0_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27515f3ac77_0_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7515f3ac77_0_1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7515f3ac77_0_1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27515f3ac77_0_10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7515f3ac77_0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7515f3ac77_0_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27515f3ac77_0_9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7515f3ac77_0_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7515f3ac77_0_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g27515f3ac77_0_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e9ecb5b81c_0_7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e9ecb5b81c_0_7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2e9ecb5b81c_0_7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7:notes"/>
          <p:cNvSpPr/>
          <p:nvPr>
            <p:ph idx="2" type="sldImg"/>
          </p:nvPr>
        </p:nvSpPr>
        <p:spPr>
          <a:xfrm>
            <a:off x="685800" y="1143000"/>
            <a:ext cx="5487035" cy="30867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p17:notes"/>
          <p:cNvSpPr txBox="1"/>
          <p:nvPr>
            <p:ph idx="1"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5" name="Google Shape;335;p17:notes"/>
          <p:cNvSpPr txBox="1"/>
          <p:nvPr>
            <p:ph idx="12"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74ed88a72c_7_1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g274ed88a72c_7_1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2" name="Google Shape;342;g274ed88a72c_7_1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0" name="Google Shape;350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e928e281d5_1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2e928e281d5_1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0" name="Google Shape;80;g2e928e281d5_1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e928e281d5_1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g2e928e281d5_1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g2e928e281d5_1_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e928e281d5_1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2e928e281d5_1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g2e928e281d5_1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7515f3ac7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7515f3ac7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7515f3ac7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515f3ac77_1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7515f3ac77_1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27515f3ac77_1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74ed88a72c_5_8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274ed88a72c_5_8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3" name="Google Shape;153;g274ed88a72c_5_80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e93841ad93_4_4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2e93841ad93_4_4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2" name="Google Shape;162;g2e93841ad93_4_4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g274ed88a72c_6_980"/>
          <p:cNvCxnSpPr/>
          <p:nvPr/>
        </p:nvCxnSpPr>
        <p:spPr>
          <a:xfrm>
            <a:off x="5704400" y="3668217"/>
            <a:ext cx="7833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" name="Google Shape;15;g274ed88a72c_6_980"/>
          <p:cNvSpPr txBox="1"/>
          <p:nvPr>
            <p:ph type="ctrTitle"/>
          </p:nvPr>
        </p:nvSpPr>
        <p:spPr>
          <a:xfrm>
            <a:off x="415600" y="794633"/>
            <a:ext cx="11360700" cy="26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6" name="Google Shape;16;g274ed88a72c_6_980"/>
          <p:cNvSpPr txBox="1"/>
          <p:nvPr>
            <p:ph idx="1" type="subTitle"/>
          </p:nvPr>
        </p:nvSpPr>
        <p:spPr>
          <a:xfrm>
            <a:off x="415600" y="4221097"/>
            <a:ext cx="11360700" cy="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7" name="Google Shape;17;g274ed88a72c_6_98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74ed88a72c_6_1007"/>
          <p:cNvSpPr/>
          <p:nvPr/>
        </p:nvSpPr>
        <p:spPr>
          <a:xfrm>
            <a:off x="6096000" y="1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" name="Google Shape;50;g274ed88a72c_6_1007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g274ed88a72c_6_1007"/>
          <p:cNvSpPr txBox="1"/>
          <p:nvPr>
            <p:ph type="title"/>
          </p:nvPr>
        </p:nvSpPr>
        <p:spPr>
          <a:xfrm>
            <a:off x="354000" y="1834132"/>
            <a:ext cx="5393700" cy="20691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52" name="Google Shape;52;g274ed88a72c_6_1007"/>
          <p:cNvSpPr txBox="1"/>
          <p:nvPr>
            <p:ph idx="1" type="subTitle"/>
          </p:nvPr>
        </p:nvSpPr>
        <p:spPr>
          <a:xfrm>
            <a:off x="354000" y="3974834"/>
            <a:ext cx="5393700" cy="17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g274ed88a72c_6_1007"/>
          <p:cNvSpPr txBox="1"/>
          <p:nvPr>
            <p:ph idx="2" type="body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indent="-3492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indent="-3492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indent="-3492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indent="-3492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indent="-3492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indent="-3492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indent="-3492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g274ed88a72c_6_100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74ed88a72c_6_1014"/>
          <p:cNvSpPr txBox="1"/>
          <p:nvPr>
            <p:ph idx="1" type="body"/>
          </p:nvPr>
        </p:nvSpPr>
        <p:spPr>
          <a:xfrm>
            <a:off x="426000" y="5644967"/>
            <a:ext cx="79983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57" name="Google Shape;57;g274ed88a72c_6_101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74ed88a72c_6_1017"/>
          <p:cNvSpPr txBox="1"/>
          <p:nvPr>
            <p:ph hasCustomPrompt="1" type="title"/>
          </p:nvPr>
        </p:nvSpPr>
        <p:spPr>
          <a:xfrm>
            <a:off x="415600" y="1557233"/>
            <a:ext cx="11360700" cy="26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g274ed88a72c_6_1017"/>
          <p:cNvSpPr txBox="1"/>
          <p:nvPr>
            <p:ph idx="1" type="body"/>
          </p:nvPr>
        </p:nvSpPr>
        <p:spPr>
          <a:xfrm>
            <a:off x="415600" y="4299000"/>
            <a:ext cx="113607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61" name="Google Shape;61;g274ed88a72c_6_101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274ed88a72c_6_1023"/>
          <p:cNvSpPr txBox="1"/>
          <p:nvPr>
            <p:ph type="title"/>
          </p:nvPr>
        </p:nvSpPr>
        <p:spPr>
          <a:xfrm>
            <a:off x="838200" y="365125"/>
            <a:ext cx="105156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0" name="Google Shape;20;g274ed88a72c_6_1023"/>
          <p:cNvSpPr txBox="1"/>
          <p:nvPr>
            <p:ph idx="1" type="body"/>
          </p:nvPr>
        </p:nvSpPr>
        <p:spPr>
          <a:xfrm>
            <a:off x="838200" y="1825625"/>
            <a:ext cx="10515600" cy="43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21" name="Google Shape;21;g274ed88a72c_6_102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g274ed88a72c_6_102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g274ed88a72c_6_102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274ed88a72c_6_102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274ed88a72c_6_997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8" name="Google Shape;28;g274ed88a72c_6_99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274ed88a72c_6_985"/>
          <p:cNvSpPr txBox="1"/>
          <p:nvPr>
            <p:ph type="title"/>
          </p:nvPr>
        </p:nvSpPr>
        <p:spPr>
          <a:xfrm>
            <a:off x="415600" y="3307400"/>
            <a:ext cx="10819200" cy="32613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g274ed88a72c_6_98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74ed88a72c_6_988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" name="Google Shape;34;g274ed88a72c_6_988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35" name="Google Shape;35;g274ed88a72c_6_98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74ed88a72c_6_992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8" name="Google Shape;38;g274ed88a72c_6_992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9" name="Google Shape;39;g274ed88a72c_6_992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0" name="Google Shape;40;g274ed88a72c_6_99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274ed88a72c_6_1000"/>
          <p:cNvSpPr txBox="1"/>
          <p:nvPr>
            <p:ph type="title"/>
          </p:nvPr>
        </p:nvSpPr>
        <p:spPr>
          <a:xfrm>
            <a:off x="415600" y="8424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43" name="Google Shape;43;g274ed88a72c_6_1000"/>
          <p:cNvSpPr txBox="1"/>
          <p:nvPr>
            <p:ph idx="1" type="body"/>
          </p:nvPr>
        </p:nvSpPr>
        <p:spPr>
          <a:xfrm>
            <a:off x="415600" y="1987833"/>
            <a:ext cx="3744000" cy="41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4" name="Google Shape;44;g274ed88a72c_6_100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74ed88a72c_6_1004"/>
          <p:cNvSpPr txBox="1"/>
          <p:nvPr>
            <p:ph type="title"/>
          </p:nvPr>
        </p:nvSpPr>
        <p:spPr>
          <a:xfrm>
            <a:off x="653667" y="701800"/>
            <a:ext cx="7578300" cy="54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g274ed88a72c_6_100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74ed88a72c_6_97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b="0" i="0" sz="4000" u="none" cap="none" strike="noStrik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b="0" i="0" sz="4000" u="none" cap="none" strike="noStrik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b="0" i="0" sz="4000" u="none" cap="none" strike="noStrik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b="0" i="0" sz="4000" u="none" cap="none" strike="noStrik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b="0" i="0" sz="4000" u="none" cap="none" strike="noStrik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b="0" i="0" sz="4000" u="none" cap="none" strike="noStrik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b="0" i="0" sz="4000" u="none" cap="none" strike="noStrik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b="0" i="0" sz="4000" u="none" cap="none" strike="noStrik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b="0" i="0" sz="4000" u="none" cap="none" strike="noStrik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11" name="Google Shape;11;g274ed88a72c_6_976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Char char="●"/>
              <a:defRPr b="0" i="0" sz="2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○"/>
              <a:defRPr b="0" i="0" sz="19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492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■"/>
              <a:defRPr b="0" i="0" sz="19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●"/>
              <a:defRPr b="0" i="0" sz="19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492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○"/>
              <a:defRPr b="0" i="0" sz="19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492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■"/>
              <a:defRPr b="0" i="0" sz="19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492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●"/>
              <a:defRPr b="0" i="0" sz="19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492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○"/>
              <a:defRPr b="0" i="0" sz="19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492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■"/>
              <a:defRPr b="0" i="0" sz="19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2" name="Google Shape;12;g274ed88a72c_6_97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26.png"/><Relationship Id="rId6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7.jpg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24.png"/><Relationship Id="rId5" Type="http://schemas.openxmlformats.org/officeDocument/2006/relationships/image" Target="../media/image9.png"/><Relationship Id="rId6" Type="http://schemas.openxmlformats.org/officeDocument/2006/relationships/image" Target="../media/image8.png"/><Relationship Id="rId7" Type="http://schemas.openxmlformats.org/officeDocument/2006/relationships/image" Target="../media/image10.png"/><Relationship Id="rId8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/>
          <p:nvPr>
            <p:ph type="ctrTitle"/>
          </p:nvPr>
        </p:nvSpPr>
        <p:spPr>
          <a:xfrm>
            <a:off x="1807950" y="1315950"/>
            <a:ext cx="8410200" cy="155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b="1" lang="en-US" sz="4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식당 데이터를 통해 사용자가 가장 선호할 음식점 도출</a:t>
            </a:r>
            <a:endParaRPr b="1" sz="44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8" name="Google Shape;68;p1"/>
          <p:cNvSpPr txBox="1"/>
          <p:nvPr/>
        </p:nvSpPr>
        <p:spPr>
          <a:xfrm>
            <a:off x="946765" y="4218655"/>
            <a:ext cx="8176200" cy="19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350" lIns="89525" spcFirstLastPara="1" rIns="89525" wrap="square" tIns="463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lang="en-US" sz="2200">
                <a:solidFill>
                  <a:srgbClr val="0D0D0D"/>
                </a:solidFill>
              </a:rPr>
              <a:t>2팀</a:t>
            </a:r>
            <a:endParaRPr b="1" i="0" sz="2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류윤선, 이명신, 소지승, 신현진</a:t>
            </a:r>
            <a:endParaRPr b="1" i="0" sz="2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algun Gothic"/>
              <a:buNone/>
            </a:pPr>
            <a:r>
              <a:t/>
            </a:r>
            <a:endParaRPr b="0" i="0" sz="15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15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6/21~25: 주제 선정</a:t>
            </a:r>
            <a:endParaRPr b="0" i="0" sz="15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15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6/25~27: 웹 크롤링</a:t>
            </a:r>
            <a:endParaRPr b="0" i="0" sz="15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15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6/28: 데이터 분석 및 시각화</a:t>
            </a:r>
            <a:endParaRPr b="0" i="0" sz="15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0" i="0" lang="en-US" sz="15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6/29: 인사이트 도출</a:t>
            </a:r>
            <a:endParaRPr b="0" i="0" sz="15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g274ed88a72c_7_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5588" y="2719575"/>
            <a:ext cx="5569200" cy="3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g274ed88a72c_7_61"/>
          <p:cNvSpPr txBox="1"/>
          <p:nvPr>
            <p:ph type="title"/>
          </p:nvPr>
        </p:nvSpPr>
        <p:spPr>
          <a:xfrm>
            <a:off x="612400" y="140800"/>
            <a:ext cx="105156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2. 주요 9개 지역 별점 및 리뷰수</a:t>
            </a:r>
            <a:endParaRPr/>
          </a:p>
        </p:txBody>
      </p:sp>
      <p:grpSp>
        <p:nvGrpSpPr>
          <p:cNvPr id="183" name="Google Shape;183;g274ed88a72c_7_61"/>
          <p:cNvGrpSpPr/>
          <p:nvPr/>
        </p:nvGrpSpPr>
        <p:grpSpPr>
          <a:xfrm>
            <a:off x="612399" y="2159400"/>
            <a:ext cx="5405382" cy="461400"/>
            <a:chOff x="205900" y="432325"/>
            <a:chExt cx="5793550" cy="461400"/>
          </a:xfrm>
        </p:grpSpPr>
        <p:sp>
          <p:nvSpPr>
            <p:cNvPr id="184" name="Google Shape;184;g274ed88a72c_7_61"/>
            <p:cNvSpPr/>
            <p:nvPr/>
          </p:nvSpPr>
          <p:spPr>
            <a:xfrm>
              <a:off x="205900" y="432325"/>
              <a:ext cx="5287500" cy="4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지역별 별점 4.5점 이상대 식당 개수</a:t>
              </a:r>
              <a:endParaRPr b="1" i="0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5" name="Google Shape;185;g274ed88a72c_7_61"/>
            <p:cNvCxnSpPr/>
            <p:nvPr/>
          </p:nvCxnSpPr>
          <p:spPr>
            <a:xfrm>
              <a:off x="270050" y="858650"/>
              <a:ext cx="5729400" cy="0"/>
            </a:xfrm>
            <a:prstGeom prst="straightConnector1">
              <a:avLst/>
            </a:prstGeom>
            <a:noFill/>
            <a:ln cap="flat" cmpd="sng" w="19050">
              <a:solidFill>
                <a:srgbClr val="EB512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86" name="Google Shape;186;g274ed88a72c_7_61"/>
          <p:cNvGrpSpPr/>
          <p:nvPr/>
        </p:nvGrpSpPr>
        <p:grpSpPr>
          <a:xfrm>
            <a:off x="6334384" y="2148400"/>
            <a:ext cx="5405382" cy="461400"/>
            <a:chOff x="205900" y="432325"/>
            <a:chExt cx="5793550" cy="461400"/>
          </a:xfrm>
        </p:grpSpPr>
        <p:sp>
          <p:nvSpPr>
            <p:cNvPr id="187" name="Google Shape;187;g274ed88a72c_7_61"/>
            <p:cNvSpPr/>
            <p:nvPr/>
          </p:nvSpPr>
          <p:spPr>
            <a:xfrm>
              <a:off x="205900" y="432325"/>
              <a:ext cx="5287500" cy="4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지역별 식당 리뷰 수</a:t>
              </a:r>
              <a:endParaRPr b="1" i="0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8" name="Google Shape;188;g274ed88a72c_7_61"/>
            <p:cNvCxnSpPr/>
            <p:nvPr/>
          </p:nvCxnSpPr>
          <p:spPr>
            <a:xfrm>
              <a:off x="270050" y="858650"/>
              <a:ext cx="5729400" cy="0"/>
            </a:xfrm>
            <a:prstGeom prst="straightConnector1">
              <a:avLst/>
            </a:prstGeom>
            <a:noFill/>
            <a:ln cap="flat" cmpd="sng" w="19050">
              <a:solidFill>
                <a:srgbClr val="EB512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189" name="Google Shape;189;g274ed88a72c_7_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04000" y="2772775"/>
            <a:ext cx="5569198" cy="383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g274ed88a72c_7_61"/>
          <p:cNvSpPr txBox="1"/>
          <p:nvPr>
            <p:ph idx="1" type="body"/>
          </p:nvPr>
        </p:nvSpPr>
        <p:spPr>
          <a:xfrm>
            <a:off x="415600" y="1290407"/>
            <a:ext cx="113607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주요 9개 지역 중 별점 4.5점 이상의 식당은 강남구 &gt; 마포구 &gt; 용산구 &gt; 성동구 순으로 많으며, 특히 강남구에 밀집해 있음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200개 이상 리뷰를 보유한 식당은 강남구에 특히 많으며 용산구 &gt; 성동구 &gt; 마포구 순으로 높음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따라서, 4.5점 이상 혹은 리뷰수 200개 이상의 식당을 가장 많이 보유한 </a:t>
            </a:r>
            <a:r>
              <a:rPr b="1"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강남구, 마포구, 용산구, 성동구를 Top4 맛집 지역구로 선정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91" name="Google Shape;191;g274ed88a72c_7_61"/>
          <p:cNvGraphicFramePr/>
          <p:nvPr/>
        </p:nvGraphicFramePr>
        <p:xfrm>
          <a:off x="3810575" y="331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{8F8DBF17-6BB5-4097-AB1C-D58B1D199A35}</a:tableStyleId>
              </a:tblPr>
              <a:tblGrid>
                <a:gridCol w="592175"/>
                <a:gridCol w="772175"/>
                <a:gridCol w="809850"/>
              </a:tblGrid>
              <a:tr h="259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지역구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식당 개수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2597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1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강남구 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609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2597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2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마포구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344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2597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3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용산구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289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2597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4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성동구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230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2597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5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송파구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163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2597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5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종로구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163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2597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7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중구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135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2597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8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영등포구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126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2597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9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서초구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118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2" name="Google Shape;192;g274ed88a72c_7_61"/>
          <p:cNvGraphicFramePr/>
          <p:nvPr/>
        </p:nvGraphicFramePr>
        <p:xfrm>
          <a:off x="9179850" y="3350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{8F8DBF17-6BB5-4097-AB1C-D58B1D199A35}</a:tableStyleId>
              </a:tblPr>
              <a:tblGrid>
                <a:gridCol w="800600"/>
                <a:gridCol w="800600"/>
                <a:gridCol w="800600"/>
              </a:tblGrid>
              <a:tr h="290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지역구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식당 개수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90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1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강남구 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268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90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2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용산구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121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90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3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성동구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83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90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4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마포구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82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90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5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종로구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71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90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5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중구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46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90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7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송파구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42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90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8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영등포구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37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90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9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서초구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-US" sz="700" u="none" cap="none" strike="noStrike"/>
                        <a:t>33</a:t>
                      </a:r>
                      <a:endParaRPr sz="7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193" name="Google Shape;193;g274ed88a72c_7_61"/>
          <p:cNvSpPr txBox="1"/>
          <p:nvPr/>
        </p:nvSpPr>
        <p:spPr>
          <a:xfrm>
            <a:off x="5368750" y="2225500"/>
            <a:ext cx="580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274ed88a72c_7_2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5700" y="2305700"/>
            <a:ext cx="9900525" cy="432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274ed88a72c_7_210"/>
          <p:cNvSpPr txBox="1"/>
          <p:nvPr/>
        </p:nvSpPr>
        <p:spPr>
          <a:xfrm>
            <a:off x="838200" y="365125"/>
            <a:ext cx="105156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3. </a:t>
            </a:r>
            <a:r>
              <a:rPr b="0" i="0" lang="en-US" sz="4000" u="none" cap="none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TOP4 지역구 음식 카테고리  </a:t>
            </a:r>
            <a:endParaRPr b="0" i="0" sz="4000" u="none" cap="none" strike="noStrike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201" name="Google Shape;201;g274ed88a72c_7_210"/>
          <p:cNvSpPr txBox="1"/>
          <p:nvPr/>
        </p:nvSpPr>
        <p:spPr>
          <a:xfrm>
            <a:off x="415600" y="1290407"/>
            <a:ext cx="113607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양식, 한식, 일식이 각 지역구 음식 카테고리의 70% 이상을 차지하는 주요 음식류 </a:t>
            </a:r>
            <a:endParaRPr b="0" i="0" sz="14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용산구와 성동구는 양식의 비중이 한식/일식보다 10.0%p 이상 많은 반면 마포구는 양/한/일식의 비율이 비슷, 강남구는 한식이 가장 많음</a:t>
            </a:r>
            <a:endParaRPr b="0" i="0" sz="14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e93841ad93_4_184"/>
          <p:cNvSpPr txBox="1"/>
          <p:nvPr>
            <p:ph type="title"/>
          </p:nvPr>
        </p:nvSpPr>
        <p:spPr>
          <a:xfrm>
            <a:off x="838200" y="365125"/>
            <a:ext cx="105156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4. TOP4 지역구 양/한/일식 별점</a:t>
            </a:r>
            <a:endParaRPr/>
          </a:p>
        </p:txBody>
      </p:sp>
      <p:pic>
        <p:nvPicPr>
          <p:cNvPr id="208" name="Google Shape;208;g2e93841ad93_4_1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8950" y="2793225"/>
            <a:ext cx="11213251" cy="3575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2e93841ad93_4_184"/>
          <p:cNvSpPr txBox="1"/>
          <p:nvPr>
            <p:ph idx="1" type="body"/>
          </p:nvPr>
        </p:nvSpPr>
        <p:spPr>
          <a:xfrm>
            <a:off x="445225" y="1575032"/>
            <a:ext cx="113607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주요 음식 카테고리인 양식, 한식, 일식 중 전반적으로 한식에 대한 별점의 범위가 양식/일식 대비 상대적으로 넓음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마포구는 강남/용산/성동구 대비 한식/일식/양식의 별점 중앙값이 높은 편이며 Q1, Q3 구간이 타 지역구 대비 높음 </a:t>
            </a:r>
            <a:b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→ 따라서, 마포구가 타 지역구 대비 맛집 성공의 확률이 높은 것으로 보임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7515f3ac77_0_68"/>
          <p:cNvSpPr txBox="1"/>
          <p:nvPr>
            <p:ph type="title"/>
          </p:nvPr>
        </p:nvSpPr>
        <p:spPr>
          <a:xfrm>
            <a:off x="838200" y="208100"/>
            <a:ext cx="10515600" cy="1326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파이 차트를 통한 각 4개의 지역구의 한/일/양식의 점심 저녁 그래프</a:t>
            </a:r>
            <a:endParaRPr/>
          </a:p>
        </p:txBody>
      </p:sp>
      <p:sp>
        <p:nvSpPr>
          <p:cNvPr id="216" name="Google Shape;216;g27515f3ac77_0_68"/>
          <p:cNvSpPr txBox="1"/>
          <p:nvPr>
            <p:ph idx="1" type="body"/>
          </p:nvPr>
        </p:nvSpPr>
        <p:spPr>
          <a:xfrm>
            <a:off x="8311850" y="1534100"/>
            <a:ext cx="3367200" cy="503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3개의 bins로 나눠 각각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저렴 (1 - 5만원대)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중간 (5 - 10만원대)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고급(10만원 이상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한눈에 각 구역의 가격대를 표시</a:t>
            </a:r>
            <a:endParaRPr/>
          </a:p>
        </p:txBody>
      </p:sp>
      <p:pic>
        <p:nvPicPr>
          <p:cNvPr id="217" name="Google Shape;217;g27515f3ac77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600" y="1534097"/>
            <a:ext cx="6955676" cy="51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7515f3ac77_0_25"/>
          <p:cNvSpPr txBox="1"/>
          <p:nvPr>
            <p:ph idx="4294967295" type="body"/>
          </p:nvPr>
        </p:nvSpPr>
        <p:spPr>
          <a:xfrm>
            <a:off x="415650" y="856732"/>
            <a:ext cx="113607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구역내 가장 많은 음식 카테고리인 한식, 양식, 일식의 구역별 평균 점심과 저녁 비용임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강남구쪽이 상대적으로 다른 구역보다 고급 음식점이 많으며 마포와 성동구는 비슷한 구성을 가짐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성동구 전체와 마포쪽에서 한식을 제외하면 다른 2개 지역과는 달리 고급 음식점이 없으며 대부분이 저렴한 가격으로 구성됨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g27515f3ac77_0_25"/>
          <p:cNvSpPr txBox="1"/>
          <p:nvPr>
            <p:ph idx="4294967295" type="title"/>
          </p:nvPr>
        </p:nvSpPr>
        <p:spPr>
          <a:xfrm>
            <a:off x="838200" y="173524"/>
            <a:ext cx="105156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/>
              <a:t>5. </a:t>
            </a:r>
            <a:r>
              <a:rPr lang="en-US"/>
              <a:t>TOP4 지역구 양/한/일식 가격 대비</a:t>
            </a:r>
            <a:endParaRPr/>
          </a:p>
        </p:txBody>
      </p:sp>
      <p:pic>
        <p:nvPicPr>
          <p:cNvPr id="225" name="Google Shape;225;g27515f3ac77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150" y="1586900"/>
            <a:ext cx="8798051" cy="519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7515f3ac77_0_45"/>
          <p:cNvSpPr txBox="1"/>
          <p:nvPr>
            <p:ph idx="4294967295" type="body"/>
          </p:nvPr>
        </p:nvSpPr>
        <p:spPr>
          <a:xfrm>
            <a:off x="435600" y="158351"/>
            <a:ext cx="11360700" cy="7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저녁 비용 또한 점심과 비슷한 양상의 띄고 있음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타 지역 대비 강남구에 고급 음식점이 상대적으로 많은 편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강남구를 제외한 마포/용산/성동구의 저녁 비용은 구성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2" name="Google Shape;232;g27515f3ac77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575" y="906300"/>
            <a:ext cx="9814075" cy="583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74ed88a72c_7_142"/>
          <p:cNvSpPr/>
          <p:nvPr/>
        </p:nvSpPr>
        <p:spPr>
          <a:xfrm>
            <a:off x="611000" y="3069753"/>
            <a:ext cx="1453800" cy="987000"/>
          </a:xfrm>
          <a:prstGeom prst="rect">
            <a:avLst/>
          </a:prstGeom>
          <a:solidFill>
            <a:srgbClr val="F4C0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가성비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g274ed88a72c_7_142"/>
          <p:cNvSpPr txBox="1"/>
          <p:nvPr>
            <p:ph idx="4294967295" type="title"/>
          </p:nvPr>
        </p:nvSpPr>
        <p:spPr>
          <a:xfrm>
            <a:off x="1070150" y="400525"/>
            <a:ext cx="105156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상황별 식당 추천 지역</a:t>
            </a:r>
            <a:endParaRPr/>
          </a:p>
        </p:txBody>
      </p:sp>
      <p:sp>
        <p:nvSpPr>
          <p:cNvPr id="240" name="Google Shape;240;g274ed88a72c_7_142"/>
          <p:cNvSpPr txBox="1"/>
          <p:nvPr>
            <p:ph idx="4294967295" type="body"/>
          </p:nvPr>
        </p:nvSpPr>
        <p:spPr>
          <a:xfrm>
            <a:off x="568050" y="1129035"/>
            <a:ext cx="113607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가격대와 음식류 기준으로 식당 검색 시 우선 확인 지역 추천은 아래와 같음  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274ed88a72c_7_142"/>
          <p:cNvSpPr/>
          <p:nvPr/>
        </p:nvSpPr>
        <p:spPr>
          <a:xfrm>
            <a:off x="611000" y="4310191"/>
            <a:ext cx="1453800" cy="987000"/>
          </a:xfrm>
          <a:prstGeom prst="rect">
            <a:avLst/>
          </a:prstGeom>
          <a:solidFill>
            <a:srgbClr val="F4C0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무난한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g274ed88a72c_7_142"/>
          <p:cNvSpPr/>
          <p:nvPr/>
        </p:nvSpPr>
        <p:spPr>
          <a:xfrm>
            <a:off x="611000" y="5505979"/>
            <a:ext cx="1453800" cy="987000"/>
          </a:xfrm>
          <a:prstGeom prst="rect">
            <a:avLst/>
          </a:prstGeom>
          <a:solidFill>
            <a:srgbClr val="F4C0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럭셔리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274ed88a72c_7_142"/>
          <p:cNvSpPr/>
          <p:nvPr/>
        </p:nvSpPr>
        <p:spPr>
          <a:xfrm>
            <a:off x="2442300" y="1963003"/>
            <a:ext cx="2831400" cy="567000"/>
          </a:xfrm>
          <a:prstGeom prst="rect">
            <a:avLst/>
          </a:prstGeom>
          <a:solidFill>
            <a:srgbClr val="F4C0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양식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g274ed88a72c_7_142"/>
          <p:cNvSpPr/>
          <p:nvPr/>
        </p:nvSpPr>
        <p:spPr>
          <a:xfrm>
            <a:off x="5548545" y="1963003"/>
            <a:ext cx="2831400" cy="567000"/>
          </a:xfrm>
          <a:prstGeom prst="rect">
            <a:avLst/>
          </a:prstGeom>
          <a:solidFill>
            <a:srgbClr val="F4C0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한식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274ed88a72c_7_142"/>
          <p:cNvSpPr/>
          <p:nvPr/>
        </p:nvSpPr>
        <p:spPr>
          <a:xfrm>
            <a:off x="8607741" y="1963003"/>
            <a:ext cx="2831400" cy="567000"/>
          </a:xfrm>
          <a:prstGeom prst="rect">
            <a:avLst/>
          </a:prstGeom>
          <a:solidFill>
            <a:srgbClr val="F4C0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일식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274ed88a72c_7_142"/>
          <p:cNvSpPr/>
          <p:nvPr/>
        </p:nvSpPr>
        <p:spPr>
          <a:xfrm>
            <a:off x="2442300" y="2679753"/>
            <a:ext cx="1363800" cy="3528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점심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274ed88a72c_7_142"/>
          <p:cNvSpPr/>
          <p:nvPr/>
        </p:nvSpPr>
        <p:spPr>
          <a:xfrm>
            <a:off x="3909967" y="2679753"/>
            <a:ext cx="1363800" cy="3528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저녁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274ed88a72c_7_142"/>
          <p:cNvSpPr/>
          <p:nvPr/>
        </p:nvSpPr>
        <p:spPr>
          <a:xfrm>
            <a:off x="2442300" y="306980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마포 / 성동구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g274ed88a72c_7_142"/>
          <p:cNvSpPr/>
          <p:nvPr/>
        </p:nvSpPr>
        <p:spPr>
          <a:xfrm>
            <a:off x="5548513" y="2679753"/>
            <a:ext cx="1363800" cy="3528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점심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274ed88a72c_7_142"/>
          <p:cNvSpPr/>
          <p:nvPr/>
        </p:nvSpPr>
        <p:spPr>
          <a:xfrm>
            <a:off x="7016179" y="2679753"/>
            <a:ext cx="1363800" cy="3528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저녁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274ed88a72c_7_142"/>
          <p:cNvSpPr/>
          <p:nvPr/>
        </p:nvSpPr>
        <p:spPr>
          <a:xfrm>
            <a:off x="8607700" y="2679753"/>
            <a:ext cx="1363800" cy="3528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점심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274ed88a72c_7_142"/>
          <p:cNvSpPr/>
          <p:nvPr/>
        </p:nvSpPr>
        <p:spPr>
          <a:xfrm>
            <a:off x="10075367" y="2679753"/>
            <a:ext cx="1363800" cy="3528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저녁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274ed88a72c_7_142"/>
          <p:cNvSpPr/>
          <p:nvPr/>
        </p:nvSpPr>
        <p:spPr>
          <a:xfrm>
            <a:off x="3930407" y="306980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 / 성동구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g274ed88a72c_7_142"/>
          <p:cNvSpPr/>
          <p:nvPr/>
        </p:nvSpPr>
        <p:spPr>
          <a:xfrm>
            <a:off x="2442300" y="431020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마포 / 성동구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274ed88a72c_7_142"/>
          <p:cNvSpPr/>
          <p:nvPr/>
        </p:nvSpPr>
        <p:spPr>
          <a:xfrm>
            <a:off x="3930407" y="431020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 / 성동구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g274ed88a72c_7_142"/>
          <p:cNvSpPr/>
          <p:nvPr/>
        </p:nvSpPr>
        <p:spPr>
          <a:xfrm>
            <a:off x="2442300" y="5430178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 / 성동구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g274ed88a72c_7_142"/>
          <p:cNvSpPr/>
          <p:nvPr/>
        </p:nvSpPr>
        <p:spPr>
          <a:xfrm>
            <a:off x="3930407" y="5430178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 / 성동구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274ed88a72c_7_142"/>
          <p:cNvSpPr/>
          <p:nvPr/>
        </p:nvSpPr>
        <p:spPr>
          <a:xfrm>
            <a:off x="5523163" y="306975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마포 / 마포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274ed88a72c_7_142"/>
          <p:cNvSpPr/>
          <p:nvPr/>
        </p:nvSpPr>
        <p:spPr>
          <a:xfrm>
            <a:off x="7031440" y="306975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 / 마포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g274ed88a72c_7_142"/>
          <p:cNvSpPr/>
          <p:nvPr/>
        </p:nvSpPr>
        <p:spPr>
          <a:xfrm>
            <a:off x="5523163" y="431015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마포 / 마포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274ed88a72c_7_142"/>
          <p:cNvSpPr/>
          <p:nvPr/>
        </p:nvSpPr>
        <p:spPr>
          <a:xfrm>
            <a:off x="7031440" y="431015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 / 마포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g274ed88a72c_7_142"/>
          <p:cNvSpPr/>
          <p:nvPr/>
        </p:nvSpPr>
        <p:spPr>
          <a:xfrm>
            <a:off x="5523163" y="5430128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마포 / 마포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274ed88a72c_7_142"/>
          <p:cNvSpPr/>
          <p:nvPr/>
        </p:nvSpPr>
        <p:spPr>
          <a:xfrm>
            <a:off x="7031440" y="5430128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 / 마포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274ed88a72c_7_142"/>
          <p:cNvSpPr/>
          <p:nvPr/>
        </p:nvSpPr>
        <p:spPr>
          <a:xfrm>
            <a:off x="8618589" y="306980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마포 / 용산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274ed88a72c_7_142"/>
          <p:cNvSpPr/>
          <p:nvPr/>
        </p:nvSpPr>
        <p:spPr>
          <a:xfrm>
            <a:off x="10086525" y="306980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마포 / 용산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g274ed88a72c_7_142"/>
          <p:cNvSpPr/>
          <p:nvPr/>
        </p:nvSpPr>
        <p:spPr>
          <a:xfrm>
            <a:off x="8618589" y="431020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마포 /용산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274ed88a72c_7_142"/>
          <p:cNvSpPr/>
          <p:nvPr/>
        </p:nvSpPr>
        <p:spPr>
          <a:xfrm>
            <a:off x="10086525" y="4310203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 / 용산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274ed88a72c_7_142"/>
          <p:cNvSpPr/>
          <p:nvPr/>
        </p:nvSpPr>
        <p:spPr>
          <a:xfrm>
            <a:off x="8618589" y="5430178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마포 / 용산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274ed88a72c_7_142"/>
          <p:cNvSpPr/>
          <p:nvPr/>
        </p:nvSpPr>
        <p:spPr>
          <a:xfrm>
            <a:off x="10086525" y="5430178"/>
            <a:ext cx="1363800" cy="987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강남 / 용산</a:t>
            </a:r>
            <a:endParaRPr b="1" i="0" sz="12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e93841ad93_7_146"/>
          <p:cNvSpPr txBox="1"/>
          <p:nvPr>
            <p:ph idx="4294967295" type="body"/>
          </p:nvPr>
        </p:nvSpPr>
        <p:spPr>
          <a:xfrm>
            <a:off x="612675" y="834399"/>
            <a:ext cx="10516800" cy="57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b="1" lang="en-US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분석 요약: 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015" lvl="0" marL="457200" rtl="0" algn="l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90"/>
              <a:buFont typeface="Malgun Gothic"/>
              <a:buChar char="-"/>
            </a:pPr>
            <a:r>
              <a:rPr lang="en-US" sz="229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강남</a:t>
            </a:r>
            <a:endParaRPr sz="229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01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90"/>
              <a:buFont typeface="Malgun Gothic"/>
              <a:buChar char="-"/>
            </a:pPr>
            <a:r>
              <a:rPr lang="en-US" sz="229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가장 많은 음식점이 있으며 그에 따라 다른 지역구 보다 더욱 다양한 평점과 리뷰 수를 확인하여 음식점을 선정 가능하다</a:t>
            </a:r>
            <a:endParaRPr sz="229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01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90"/>
              <a:buFont typeface="Malgun Gothic"/>
              <a:buChar char="-"/>
            </a:pPr>
            <a:r>
              <a:rPr lang="en-US" sz="229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다른 3개의 지역구 보다 일식 가격대가 다양하고 특히 고급 일식 집이 다른 지역에 비해 많다</a:t>
            </a:r>
            <a:endParaRPr sz="229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01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90"/>
              <a:buFont typeface="Malgun Gothic"/>
              <a:buChar char="-"/>
            </a:pPr>
            <a:r>
              <a:rPr lang="en-US" sz="229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마포</a:t>
            </a:r>
            <a:endParaRPr sz="229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01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90"/>
              <a:buFont typeface="Malgun Gothic"/>
              <a:buChar char="-"/>
            </a:pPr>
            <a:r>
              <a:rPr lang="en-US" sz="229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두번째로 가장 많은 음식점이 있으며 평점에 비해 리뷰 수가 적은 곳</a:t>
            </a:r>
            <a:endParaRPr sz="229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01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90"/>
              <a:buFont typeface="Malgun Gothic"/>
              <a:buChar char="-"/>
            </a:pPr>
            <a:r>
              <a:rPr lang="en-US" sz="229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가장 평균 평점이 높은 곳 </a:t>
            </a:r>
            <a:endParaRPr sz="229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01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90"/>
              <a:buFont typeface="Malgun Gothic"/>
              <a:buChar char="-"/>
            </a:pPr>
            <a:r>
              <a:rPr lang="en-US" sz="229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용산</a:t>
            </a:r>
            <a:endParaRPr sz="229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01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90"/>
              <a:buFont typeface="Malgun Gothic"/>
              <a:buChar char="-"/>
            </a:pPr>
            <a:r>
              <a:rPr lang="en-US" sz="229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2인 기준 5 - 10만원 안의 무난한 가격인 음식점이 가장 많이 분포해 있는 곳</a:t>
            </a:r>
            <a:endParaRPr sz="229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01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90"/>
              <a:buFont typeface="Malgun Gothic"/>
              <a:buChar char="-"/>
            </a:pPr>
            <a:r>
              <a:rPr lang="en-US" sz="229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성동</a:t>
            </a:r>
            <a:endParaRPr sz="229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01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90"/>
              <a:buFont typeface="Malgun Gothic"/>
              <a:buChar char="-"/>
            </a:pPr>
            <a:r>
              <a:rPr lang="en-US" sz="229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점심, 저녁 식사 비용이 저렴한 곳으로 구성되어 있는 음식점이 가장 많다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7515f3ac77_0_75"/>
          <p:cNvSpPr txBox="1"/>
          <p:nvPr>
            <p:ph type="title"/>
          </p:nvPr>
        </p:nvSpPr>
        <p:spPr>
          <a:xfrm>
            <a:off x="880550" y="394150"/>
            <a:ext cx="10160100" cy="1326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더욱 맞춤형 음식점 추천을 위한 데이터 수집 범위 반영</a:t>
            </a:r>
            <a:endParaRPr/>
          </a:p>
        </p:txBody>
      </p:sp>
      <p:sp>
        <p:nvSpPr>
          <p:cNvPr id="282" name="Google Shape;282;g27515f3ac77_0_75"/>
          <p:cNvSpPr txBox="1"/>
          <p:nvPr>
            <p:ph idx="1" type="body"/>
          </p:nvPr>
        </p:nvSpPr>
        <p:spPr>
          <a:xfrm>
            <a:off x="789800" y="1796600"/>
            <a:ext cx="10515600" cy="435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현재 있는 데이터로써는 한계가 있어 데이터 수집 컬럼을 크게 늘렸습니다</a:t>
            </a:r>
            <a:endParaRPr/>
          </a:p>
          <a:p>
            <a:pPr indent="-32575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75000"/>
              <a:buChar char="-"/>
            </a:pPr>
            <a:r>
              <a:rPr lang="en-US"/>
              <a:t>음식점 세부 주소</a:t>
            </a:r>
            <a:endParaRPr/>
          </a:p>
          <a:p>
            <a:pPr indent="-32575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4736"/>
              <a:buChar char="-"/>
            </a:pPr>
            <a:r>
              <a:rPr lang="en-US"/>
              <a:t>각 음식점의 세부주소를 통해 더욱 정확한 위도와 경도를 파악가능</a:t>
            </a:r>
            <a:endParaRPr/>
          </a:p>
          <a:p>
            <a:pPr indent="-32575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4736"/>
              <a:buChar char="-"/>
            </a:pPr>
            <a:r>
              <a:rPr lang="en-US"/>
              <a:t>현재 내 위치의 위경도와 각 음식점의 위경도를 하버사인공식(두 위경도 사이의 거리를 구하는 공식)에 넣어 km로 반환하여 내 위치에서 가장 가까운 음식점 도출 가능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75000"/>
              <a:buChar char="-"/>
            </a:pPr>
            <a:r>
              <a:rPr lang="en-US"/>
              <a:t>각 음식점 베스트 100개의 리뷰 내용 수집</a:t>
            </a:r>
            <a:endParaRPr/>
          </a:p>
          <a:p>
            <a:pPr indent="-32575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4736"/>
              <a:buChar char="-"/>
            </a:pPr>
            <a:r>
              <a:rPr lang="en-US"/>
              <a:t>각 리뷰 내용의 키워드를 통해 리뷰 점수나 수 뿐만 아니라 또 다른 방법으로 추천 강화</a:t>
            </a:r>
            <a:endParaRPr/>
          </a:p>
          <a:p>
            <a:pPr indent="-32575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4736"/>
              <a:buChar char="-"/>
            </a:pPr>
            <a:r>
              <a:rPr lang="en-US"/>
              <a:t>리뷰에 적힌 시간을 바탕으로 최근 음식점의 평이 올라가는지 내려가는지 확인 가능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75000"/>
              <a:buChar char="-"/>
            </a:pPr>
            <a:r>
              <a:rPr lang="en-US"/>
              <a:t>그 외 다양한 필터링을 통해 (음식 카테고리, 시간대, 가격대 등) 사용자가 원하는 음식점을 고를 수 있게 서포트 해준다 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7515f3ac77_1_30"/>
          <p:cNvSpPr txBox="1"/>
          <p:nvPr>
            <p:ph type="title"/>
          </p:nvPr>
        </p:nvSpPr>
        <p:spPr>
          <a:xfrm>
            <a:off x="838200" y="365125"/>
            <a:ext cx="10515600" cy="1326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수정 및 인사이트 도출</a:t>
            </a:r>
            <a:endParaRPr/>
          </a:p>
        </p:txBody>
      </p:sp>
      <p:sp>
        <p:nvSpPr>
          <p:cNvPr id="289" name="Google Shape;289;g27515f3ac77_1_30"/>
          <p:cNvSpPr txBox="1"/>
          <p:nvPr>
            <p:ph idx="1" type="body"/>
          </p:nvPr>
        </p:nvSpPr>
        <p:spPr>
          <a:xfrm>
            <a:off x="838200" y="1825625"/>
            <a:ext cx="10515600" cy="435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1. 세부 주소를 통한 위도, 경도 데이터 수집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2. 리뷰 데이터 수집 및 키워드 분석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3. 필터링 옵션 제공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인사이트 도출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정확한 위치 기반 추천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리뷰 신뢰도 향상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트렌드 파악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다양한 선택지 제공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사용자 만족도 증대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 txBox="1"/>
          <p:nvPr>
            <p:ph idx="1" type="body"/>
          </p:nvPr>
        </p:nvSpPr>
        <p:spPr>
          <a:xfrm>
            <a:off x="838200" y="1825625"/>
            <a:ext cx="10433050" cy="4354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2800"/>
              <a:buFont typeface="Arial"/>
              <a:buChar char="•"/>
            </a:pPr>
            <a:r>
              <a:rPr b="1" i="0" lang="en-US" sz="2800" u="none" cap="none" strike="noStrike">
                <a:solidFill>
                  <a:srgbClr val="0D0D0D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목적</a:t>
            </a:r>
            <a:endParaRPr b="1" i="0" sz="2800" u="none" cap="none" strike="noStrike">
              <a:solidFill>
                <a:srgbClr val="0D0D0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i="0" lang="en-US" sz="2800" u="none" cap="none" strike="noStrike">
                <a:solidFill>
                  <a:srgbClr val="0D0D0D"/>
                </a:solidFill>
                <a:latin typeface="Malgun Gothic"/>
                <a:ea typeface="Malgun Gothic"/>
                <a:cs typeface="Malgun Gothic"/>
                <a:sym typeface="Malgun Gothic"/>
              </a:rPr>
              <a:t>- </a:t>
            </a:r>
            <a:r>
              <a:rPr lang="en-US" sz="2800">
                <a:solidFill>
                  <a:srgbClr val="0D0D0D"/>
                </a:solidFill>
                <a:latin typeface="Malgun Gothic"/>
                <a:ea typeface="Malgun Gothic"/>
                <a:cs typeface="Malgun Gothic"/>
                <a:sym typeface="Malgun Gothic"/>
              </a:rPr>
              <a:t>캐치테이블 사용하는 서울 내 식당 정보를 기반으로 맛집이 밀집된 지역을 파악하여 사용자</a:t>
            </a:r>
            <a:r>
              <a:rPr lang="en-US" sz="2800">
                <a:solidFill>
                  <a:srgbClr val="0D0D0D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에게 맞는</a:t>
            </a:r>
            <a:r>
              <a:rPr lang="en-US" sz="2800">
                <a:solidFill>
                  <a:srgbClr val="0D0D0D"/>
                </a:solidFill>
                <a:latin typeface="Malgun Gothic"/>
                <a:ea typeface="Malgun Gothic"/>
                <a:cs typeface="Malgun Gothic"/>
                <a:sym typeface="Malgun Gothic"/>
              </a:rPr>
              <a:t> 적절한 식당을 파악하고자 함</a:t>
            </a:r>
            <a:endParaRPr sz="2800">
              <a:solidFill>
                <a:srgbClr val="0D0D0D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Font typeface="Malgun Gothic"/>
              <a:buNone/>
            </a:pPr>
            <a:r>
              <a:t/>
            </a:r>
            <a:endParaRPr b="0" i="0" sz="2800" u="none" cap="none" strike="noStrike">
              <a:solidFill>
                <a:srgbClr val="0D0D0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74" name="Google Shape;74;p4"/>
          <p:cNvGrpSpPr/>
          <p:nvPr/>
        </p:nvGrpSpPr>
        <p:grpSpPr>
          <a:xfrm>
            <a:off x="838198" y="798313"/>
            <a:ext cx="5599916" cy="461400"/>
            <a:chOff x="109650" y="432325"/>
            <a:chExt cx="5729400" cy="461400"/>
          </a:xfrm>
        </p:grpSpPr>
        <p:sp>
          <p:nvSpPr>
            <p:cNvPr id="75" name="Google Shape;75;p4"/>
            <p:cNvSpPr/>
            <p:nvPr/>
          </p:nvSpPr>
          <p:spPr>
            <a:xfrm>
              <a:off x="205900" y="432325"/>
              <a:ext cx="5287500" cy="4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1" i="0" lang="en-US" sz="3000" u="none" cap="none" strike="noStrike">
                  <a:solidFill>
                    <a:srgbClr val="0D0D0D"/>
                  </a:solidFill>
                  <a:latin typeface="Arial"/>
                  <a:ea typeface="Arial"/>
                  <a:cs typeface="Arial"/>
                  <a:sym typeface="Arial"/>
                </a:rPr>
                <a:t>1. 서론 </a:t>
              </a:r>
              <a:endParaRPr b="1" i="0" sz="30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6" name="Google Shape;76;p4"/>
            <p:cNvCxnSpPr/>
            <p:nvPr/>
          </p:nvCxnSpPr>
          <p:spPr>
            <a:xfrm>
              <a:off x="109650" y="893725"/>
              <a:ext cx="5729400" cy="0"/>
            </a:xfrm>
            <a:prstGeom prst="straightConnector1">
              <a:avLst/>
            </a:prstGeom>
            <a:noFill/>
            <a:ln cap="flat" cmpd="sng" w="19050">
              <a:solidFill>
                <a:srgbClr val="EB512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7515f3ac77_0_81"/>
          <p:cNvSpPr txBox="1"/>
          <p:nvPr>
            <p:ph type="title"/>
          </p:nvPr>
        </p:nvSpPr>
        <p:spPr>
          <a:xfrm>
            <a:off x="838200" y="365125"/>
            <a:ext cx="10515600" cy="1326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리뷰 내용의 키워드를 통한 필터링</a:t>
            </a:r>
            <a:endParaRPr/>
          </a:p>
        </p:txBody>
      </p:sp>
      <p:sp>
        <p:nvSpPr>
          <p:cNvPr id="296" name="Google Shape;296;g27515f3ac77_0_81"/>
          <p:cNvSpPr txBox="1"/>
          <p:nvPr>
            <p:ph idx="1" type="body"/>
          </p:nvPr>
        </p:nvSpPr>
        <p:spPr>
          <a:xfrm>
            <a:off x="838200" y="1825625"/>
            <a:ext cx="10515600" cy="435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7515f3ac77_0_101"/>
          <p:cNvSpPr txBox="1"/>
          <p:nvPr>
            <p:ph type="title"/>
          </p:nvPr>
        </p:nvSpPr>
        <p:spPr>
          <a:xfrm>
            <a:off x="838200" y="365125"/>
            <a:ext cx="10515600" cy="1326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상위 10개의 별점을 가진 음식점들의 현재 평가 (그래프로 리뷰 날짜별 </a:t>
            </a:r>
            <a:endParaRPr/>
          </a:p>
        </p:txBody>
      </p:sp>
      <p:sp>
        <p:nvSpPr>
          <p:cNvPr id="303" name="Google Shape;303;g27515f3ac77_0_101"/>
          <p:cNvSpPr txBox="1"/>
          <p:nvPr>
            <p:ph idx="1" type="body"/>
          </p:nvPr>
        </p:nvSpPr>
        <p:spPr>
          <a:xfrm>
            <a:off x="838200" y="1825625"/>
            <a:ext cx="10515600" cy="435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515f3ac77_0_95"/>
          <p:cNvSpPr txBox="1"/>
          <p:nvPr>
            <p:ph type="title"/>
          </p:nvPr>
        </p:nvSpPr>
        <p:spPr>
          <a:xfrm>
            <a:off x="838200" y="365125"/>
            <a:ext cx="10515600" cy="1326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다양한 필터링 (음식, 가격대, 시간대)</a:t>
            </a:r>
            <a:endParaRPr/>
          </a:p>
        </p:txBody>
      </p:sp>
      <p:pic>
        <p:nvPicPr>
          <p:cNvPr id="310" name="Google Shape;310;g27515f3ac77_0_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025" y="2004500"/>
            <a:ext cx="3962799" cy="2462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g27515f3ac77_0_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525" y="4554975"/>
            <a:ext cx="3962798" cy="1680149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g27515f3ac77_0_95"/>
          <p:cNvSpPr txBox="1"/>
          <p:nvPr/>
        </p:nvSpPr>
        <p:spPr>
          <a:xfrm>
            <a:off x="467925" y="1498275"/>
            <a:ext cx="35676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음식 카테고리 필터링</a:t>
            </a: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13" name="Google Shape;313;g27515f3ac77_0_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5900" y="2004500"/>
            <a:ext cx="4045024" cy="2462224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g27515f3ac77_0_95"/>
          <p:cNvSpPr txBox="1"/>
          <p:nvPr/>
        </p:nvSpPr>
        <p:spPr>
          <a:xfrm>
            <a:off x="4506525" y="1498275"/>
            <a:ext cx="35676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가격대</a:t>
            </a:r>
            <a:r>
              <a:rPr lang="en-US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 필터링</a:t>
            </a: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15" name="Google Shape;315;g27515f3ac77_0_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95900" y="4554975"/>
            <a:ext cx="4045025" cy="168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7515f3ac77_0_87"/>
          <p:cNvSpPr txBox="1"/>
          <p:nvPr>
            <p:ph type="title"/>
          </p:nvPr>
        </p:nvSpPr>
        <p:spPr>
          <a:xfrm>
            <a:off x="838200" y="365125"/>
            <a:ext cx="10515600" cy="1326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현재 내 위치와 음식점 사이의 거리 </a:t>
            </a:r>
            <a:endParaRPr/>
          </a:p>
        </p:txBody>
      </p:sp>
      <p:sp>
        <p:nvSpPr>
          <p:cNvPr id="322" name="Google Shape;322;g27515f3ac77_0_87"/>
          <p:cNvSpPr txBox="1"/>
          <p:nvPr>
            <p:ph idx="1" type="body"/>
          </p:nvPr>
        </p:nvSpPr>
        <p:spPr>
          <a:xfrm>
            <a:off x="3674400" y="4030725"/>
            <a:ext cx="7221000" cy="2198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Geopy 라이브러리를 통해 한국 내 위경도 도출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하버사인 공식을 통해 현재 내 위치와 음식점 사이의 거리 도출</a:t>
            </a:r>
            <a:endParaRPr/>
          </a:p>
        </p:txBody>
      </p:sp>
      <p:pic>
        <p:nvPicPr>
          <p:cNvPr id="323" name="Google Shape;323;g27515f3ac77_0_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050" y="1775200"/>
            <a:ext cx="2644600" cy="488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g27515f3ac77_0_87"/>
          <p:cNvPicPr preferRelativeResize="0"/>
          <p:nvPr/>
        </p:nvPicPr>
        <p:blipFill rotWithShape="1">
          <a:blip r:embed="rId4">
            <a:alphaModFix/>
          </a:blip>
          <a:srcRect b="0" l="0" r="22336" t="0"/>
          <a:stretch/>
        </p:blipFill>
        <p:spPr>
          <a:xfrm>
            <a:off x="4062400" y="1825625"/>
            <a:ext cx="5027800" cy="188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e9ecb5b81c_0_757"/>
          <p:cNvSpPr txBox="1"/>
          <p:nvPr>
            <p:ph type="title"/>
          </p:nvPr>
        </p:nvSpPr>
        <p:spPr>
          <a:xfrm>
            <a:off x="838200" y="365125"/>
            <a:ext cx="10515600" cy="1326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2e9ecb5b81c_0_757"/>
          <p:cNvSpPr txBox="1"/>
          <p:nvPr>
            <p:ph idx="1" type="body"/>
          </p:nvPr>
        </p:nvSpPr>
        <p:spPr>
          <a:xfrm>
            <a:off x="838200" y="1825625"/>
            <a:ext cx="10515600" cy="435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7"/>
          <p:cNvSpPr txBox="1"/>
          <p:nvPr>
            <p:ph type="title"/>
          </p:nvPr>
        </p:nvSpPr>
        <p:spPr>
          <a:xfrm>
            <a:off x="838200" y="123076"/>
            <a:ext cx="105168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en-US"/>
              <a:t>결론</a:t>
            </a:r>
            <a:endParaRPr/>
          </a:p>
        </p:txBody>
      </p:sp>
      <p:sp>
        <p:nvSpPr>
          <p:cNvPr id="338" name="Google Shape;338;p17"/>
          <p:cNvSpPr txBox="1"/>
          <p:nvPr>
            <p:ph idx="1" type="body"/>
          </p:nvPr>
        </p:nvSpPr>
        <p:spPr>
          <a:xfrm>
            <a:off x="838200" y="1095949"/>
            <a:ext cx="10516800" cy="56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 요약 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6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algun Gothic"/>
              <a:buChar char="●"/>
            </a:pPr>
            <a:r>
              <a:rPr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캐치테이블 앱을 통해 서울 지역의</a:t>
            </a:r>
            <a:r>
              <a:rPr b="0" i="0" lang="en-US" sz="2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별점, 음식 종류 및 가격대 중심으로 고려하여 적절한 맛집 밀집 지역을 도출하려함</a:t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6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algun Gothic"/>
              <a:buChar char="●"/>
            </a:pPr>
            <a:r>
              <a:rPr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현재 앱 리스트창에서 크롤링한 데이터로는 정보가 부족하여 세밀한 추천이 불가능함 (리뷰 내용, 자세한 주소) </a:t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65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algun Gothic"/>
              <a:buChar char="●"/>
            </a:pPr>
            <a:r>
              <a:rPr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추후 앱 내의 데이터를 통하여 더욱 자세한 데이터 추출이 필요함</a:t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65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algun Gothic"/>
              <a:buChar char="●"/>
            </a:pPr>
            <a:r>
              <a:rPr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실험적으로 돌려 보았을 때 25분에 100개 사이트 크롤링이 가능하여 10000개 이상의 데이터를 얻으려고 할 시 많은 소요 시간이 필요할거라 예상됨</a:t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74ed88a72c_7_151"/>
          <p:cNvSpPr/>
          <p:nvPr/>
        </p:nvSpPr>
        <p:spPr>
          <a:xfrm>
            <a:off x="412100" y="2565048"/>
            <a:ext cx="11566200" cy="26268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&lt;&lt; 텍스트 분석 &gt;&gt;</a:t>
            </a:r>
            <a:endParaRPr b="0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1.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별점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 1/2/3/4/5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별로 리뷰에서 언급 단어 워드클라우드로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 표현</a:t>
            </a:r>
            <a:endParaRPr b="0" i="0" sz="18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      **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의미 없는 불필요 단어 제거 필요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(e.g.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좋음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좋다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8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2.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단어 빈도에 따른 리뷰 내용 카테고라이징</a:t>
            </a:r>
            <a:endParaRPr b="0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      **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카테고리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맛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시설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주차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직원의 친절성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가격 등</a:t>
            </a:r>
            <a:endParaRPr b="0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3.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긍정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부정 구분할 경우 긍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부정 별 워드클라우드</a:t>
            </a:r>
            <a:endParaRPr b="0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      + 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긍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부정으로 구분해서 리뷰 카테고리별 </a:t>
            </a:r>
            <a:endParaRPr b="0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g274ed88a72c_7_151"/>
          <p:cNvSpPr/>
          <p:nvPr/>
        </p:nvSpPr>
        <p:spPr>
          <a:xfrm>
            <a:off x="412100" y="5307400"/>
            <a:ext cx="11566200" cy="11190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&lt;&lt; 유동 인구 &gt;&gt;</a:t>
            </a:r>
            <a:endParaRPr b="0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-요일별</a:t>
            </a:r>
            <a:r>
              <a:rPr b="0" i="0" lang="en-US" sz="18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시간대별 지역구별 평균 인파 데이터를 만들 수 있다면</a:t>
            </a:r>
            <a:endParaRPr b="0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 (이 부분까지 고려하여 상황에 따른 지역 추천)</a:t>
            </a:r>
            <a:endParaRPr b="0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274ed88a72c_7_151"/>
          <p:cNvSpPr/>
          <p:nvPr/>
        </p:nvSpPr>
        <p:spPr>
          <a:xfrm>
            <a:off x="412100" y="1722175"/>
            <a:ext cx="11566200" cy="6123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세부 지역 및 세부 음식 카테고리 분석 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274ed88a72c_7_151"/>
          <p:cNvSpPr txBox="1"/>
          <p:nvPr>
            <p:ph idx="4294967295" type="title"/>
          </p:nvPr>
        </p:nvSpPr>
        <p:spPr>
          <a:xfrm>
            <a:off x="838200" y="284450"/>
            <a:ext cx="105156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추후 작업 예정: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8"/>
          <p:cNvSpPr txBox="1"/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b="0" lang="en-US" sz="4400">
                <a:latin typeface="Malgun Gothic"/>
                <a:ea typeface="Malgun Gothic"/>
                <a:cs typeface="Malgun Gothic"/>
                <a:sym typeface="Malgun Gothic"/>
              </a:rPr>
              <a:t>Q&amp;A</a:t>
            </a:r>
            <a:endParaRPr b="0" sz="4400"/>
          </a:p>
        </p:txBody>
      </p:sp>
      <p:sp>
        <p:nvSpPr>
          <p:cNvPr id="353" name="Google Shape;353;p18"/>
          <p:cNvSpPr txBox="1"/>
          <p:nvPr>
            <p:ph idx="1"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/Users/GAMING/AppData/Roaming/PolarisOffice/ETemp/11764_20154968/fImage32334717841.png" id="82" name="Google Shape;82;g2e928e281d5_1_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14200" y="1140700"/>
            <a:ext cx="5569200" cy="58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2e928e281d5_1_6"/>
          <p:cNvSpPr txBox="1"/>
          <p:nvPr/>
        </p:nvSpPr>
        <p:spPr>
          <a:xfrm>
            <a:off x="49375" y="17553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" name="Google Shape;84;g2e928e281d5_1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1200" y="2030050"/>
            <a:ext cx="2608175" cy="476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g2e928e281d5_1_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13325" y="1140700"/>
            <a:ext cx="3186276" cy="49732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g2e928e281d5_1_6"/>
          <p:cNvGrpSpPr/>
          <p:nvPr/>
        </p:nvGrpSpPr>
        <p:grpSpPr>
          <a:xfrm>
            <a:off x="205897" y="432325"/>
            <a:ext cx="5662616" cy="461400"/>
            <a:chOff x="205900" y="432325"/>
            <a:chExt cx="5793550" cy="461400"/>
          </a:xfrm>
        </p:grpSpPr>
        <p:sp>
          <p:nvSpPr>
            <p:cNvPr id="87" name="Google Shape;87;g2e928e281d5_1_6"/>
            <p:cNvSpPr/>
            <p:nvPr/>
          </p:nvSpPr>
          <p:spPr>
            <a:xfrm>
              <a:off x="205900" y="432325"/>
              <a:ext cx="5287500" cy="4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latin typeface="Arial"/>
                  <a:ea typeface="Arial"/>
                  <a:cs typeface="Arial"/>
                  <a:sym typeface="Arial"/>
                </a:rPr>
                <a:t>캐치테이블 앱에 대한 간략한 소개</a:t>
              </a:r>
              <a:endParaRPr b="1" i="0" sz="16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8" name="Google Shape;88;g2e928e281d5_1_6"/>
            <p:cNvCxnSpPr/>
            <p:nvPr/>
          </p:nvCxnSpPr>
          <p:spPr>
            <a:xfrm>
              <a:off x="270050" y="858650"/>
              <a:ext cx="5729400" cy="0"/>
            </a:xfrm>
            <a:prstGeom prst="straightConnector1">
              <a:avLst/>
            </a:prstGeom>
            <a:noFill/>
            <a:ln cap="flat" cmpd="sng" w="19050">
              <a:solidFill>
                <a:srgbClr val="EB512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89" name="Google Shape;89;g2e928e281d5_1_6"/>
          <p:cNvGrpSpPr/>
          <p:nvPr/>
        </p:nvGrpSpPr>
        <p:grpSpPr>
          <a:xfrm>
            <a:off x="6180964" y="432325"/>
            <a:ext cx="5702543" cy="461400"/>
            <a:chOff x="6319125" y="432325"/>
            <a:chExt cx="5834400" cy="461400"/>
          </a:xfrm>
        </p:grpSpPr>
        <p:sp>
          <p:nvSpPr>
            <p:cNvPr id="90" name="Google Shape;90;g2e928e281d5_1_6"/>
            <p:cNvSpPr/>
            <p:nvPr/>
          </p:nvSpPr>
          <p:spPr>
            <a:xfrm>
              <a:off x="6319125" y="432325"/>
              <a:ext cx="5287500" cy="4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rgbClr val="0D0D0D"/>
                  </a:solidFill>
                  <a:latin typeface="Arial"/>
                  <a:ea typeface="Arial"/>
                  <a:cs typeface="Arial"/>
                  <a:sym typeface="Arial"/>
                </a:rPr>
                <a:t>캐치테이블을 데이터 소스로 선정한 이유</a:t>
              </a:r>
              <a:endParaRPr b="1" i="0" sz="16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1" name="Google Shape;91;g2e928e281d5_1_6"/>
            <p:cNvCxnSpPr/>
            <p:nvPr/>
          </p:nvCxnSpPr>
          <p:spPr>
            <a:xfrm>
              <a:off x="6424125" y="864550"/>
              <a:ext cx="5729400" cy="0"/>
            </a:xfrm>
            <a:prstGeom prst="straightConnector1">
              <a:avLst/>
            </a:prstGeom>
            <a:noFill/>
            <a:ln cap="flat" cmpd="sng" w="19050">
              <a:solidFill>
                <a:srgbClr val="EB512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e928e281d5_1_63"/>
          <p:cNvSpPr txBox="1"/>
          <p:nvPr>
            <p:ph idx="1" type="body"/>
          </p:nvPr>
        </p:nvSpPr>
        <p:spPr>
          <a:xfrm>
            <a:off x="6127100" y="1161725"/>
            <a:ext cx="5287500" cy="22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US" sz="1800"/>
              <a:t>고객 리뷰와 평점이 높을수록 성공적인 식당으로 평가받을 가능성이 크기때문에 별점은 4.5점 이상 리뷰수는 200개 이상 되는 식당을 성공적인 음식점으로 정의 하고 있습니다.</a:t>
            </a:r>
            <a:endParaRPr/>
          </a:p>
        </p:txBody>
      </p:sp>
      <p:sp>
        <p:nvSpPr>
          <p:cNvPr id="98" name="Google Shape;98;g2e928e281d5_1_63"/>
          <p:cNvSpPr txBox="1"/>
          <p:nvPr>
            <p:ph idx="1" type="body"/>
          </p:nvPr>
        </p:nvSpPr>
        <p:spPr>
          <a:xfrm>
            <a:off x="3173625" y="1326475"/>
            <a:ext cx="2694900" cy="26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이름: 음식점 이름</a:t>
            </a:r>
            <a:endParaRPr sz="1400"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예약/ 웨이팅/픽업 예약: 음식점이 제공하는 서비스</a:t>
            </a:r>
            <a:endParaRPr sz="1400"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지역 : 음식점이 위치한 지역</a:t>
            </a:r>
            <a:endParaRPr sz="1400"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음식 종류: 음식점에서 파는 메뉴</a:t>
            </a:r>
            <a:endParaRPr sz="1400"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가격대: 메뉴의 평균 가격대</a:t>
            </a:r>
            <a:endParaRPr sz="1400"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별점: 음식점의 별점</a:t>
            </a:r>
            <a:endParaRPr sz="1400"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/>
              <a:t>리뷰 수: 음식점의 리뷰 수</a:t>
            </a:r>
            <a:endParaRPr sz="1400"/>
          </a:p>
        </p:txBody>
      </p:sp>
      <p:pic>
        <p:nvPicPr>
          <p:cNvPr id="99" name="Google Shape;99;g2e928e281d5_1_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475" y="1285048"/>
            <a:ext cx="2814550" cy="54237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g2e928e281d5_1_63"/>
          <p:cNvGrpSpPr/>
          <p:nvPr/>
        </p:nvGrpSpPr>
        <p:grpSpPr>
          <a:xfrm>
            <a:off x="205897" y="432325"/>
            <a:ext cx="5662616" cy="461400"/>
            <a:chOff x="205900" y="432325"/>
            <a:chExt cx="5793550" cy="461400"/>
          </a:xfrm>
        </p:grpSpPr>
        <p:sp>
          <p:nvSpPr>
            <p:cNvPr id="101" name="Google Shape;101;g2e928e281d5_1_63"/>
            <p:cNvSpPr/>
            <p:nvPr/>
          </p:nvSpPr>
          <p:spPr>
            <a:xfrm>
              <a:off x="205900" y="432325"/>
              <a:ext cx="5287500" cy="4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캐치테이블에서 제공된 정보 </a:t>
              </a:r>
              <a:endParaRPr b="1" i="0" sz="1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2" name="Google Shape;102;g2e928e281d5_1_63"/>
            <p:cNvCxnSpPr/>
            <p:nvPr/>
          </p:nvCxnSpPr>
          <p:spPr>
            <a:xfrm>
              <a:off x="270050" y="858650"/>
              <a:ext cx="5729400" cy="0"/>
            </a:xfrm>
            <a:prstGeom prst="straightConnector1">
              <a:avLst/>
            </a:prstGeom>
            <a:noFill/>
            <a:ln cap="flat" cmpd="sng" w="19050">
              <a:solidFill>
                <a:srgbClr val="EB512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03" name="Google Shape;103;g2e928e281d5_1_63"/>
          <p:cNvGrpSpPr/>
          <p:nvPr/>
        </p:nvGrpSpPr>
        <p:grpSpPr>
          <a:xfrm>
            <a:off x="6180964" y="432325"/>
            <a:ext cx="5702543" cy="461400"/>
            <a:chOff x="6319125" y="432325"/>
            <a:chExt cx="5834400" cy="461400"/>
          </a:xfrm>
        </p:grpSpPr>
        <p:sp>
          <p:nvSpPr>
            <p:cNvPr id="104" name="Google Shape;104;g2e928e281d5_1_63"/>
            <p:cNvSpPr/>
            <p:nvPr/>
          </p:nvSpPr>
          <p:spPr>
            <a:xfrm>
              <a:off x="6319125" y="432325"/>
              <a:ext cx="5287500" cy="4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-US" sz="1600" u="none" cap="none" strike="noStrik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“성공적인” 음식점에 대한 정의 </a:t>
              </a:r>
              <a:endParaRPr b="1" i="0" sz="1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5" name="Google Shape;105;g2e928e281d5_1_63"/>
            <p:cNvCxnSpPr/>
            <p:nvPr/>
          </p:nvCxnSpPr>
          <p:spPr>
            <a:xfrm>
              <a:off x="6424125" y="864550"/>
              <a:ext cx="5729400" cy="0"/>
            </a:xfrm>
            <a:prstGeom prst="straightConnector1">
              <a:avLst/>
            </a:prstGeom>
            <a:noFill/>
            <a:ln cap="flat" cmpd="sng" w="19050">
              <a:solidFill>
                <a:srgbClr val="EB512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6" name="Google Shape;106;g2e928e281d5_1_63"/>
          <p:cNvSpPr/>
          <p:nvPr/>
        </p:nvSpPr>
        <p:spPr>
          <a:xfrm>
            <a:off x="6720000" y="3432413"/>
            <a:ext cx="4956000" cy="4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7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식당이 많은 주요 지역 파악</a:t>
            </a:r>
            <a:endParaRPr b="1" i="0" sz="17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2e928e281d5_1_63"/>
          <p:cNvSpPr/>
          <p:nvPr/>
        </p:nvSpPr>
        <p:spPr>
          <a:xfrm>
            <a:off x="6720000" y="4209349"/>
            <a:ext cx="4956000" cy="4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7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주요 지역의 평균 식당 별점 및 리뷰수 파악</a:t>
            </a:r>
            <a:endParaRPr b="1" i="0" sz="17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2e928e281d5_1_63"/>
          <p:cNvSpPr/>
          <p:nvPr/>
        </p:nvSpPr>
        <p:spPr>
          <a:xfrm>
            <a:off x="6720000" y="5020117"/>
            <a:ext cx="4956000" cy="4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7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평균 별점 및 리뷰수 높은 Top 지역 선정</a:t>
            </a:r>
            <a:endParaRPr b="1" i="0" sz="17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g2e928e281d5_1_63"/>
          <p:cNvSpPr/>
          <p:nvPr/>
        </p:nvSpPr>
        <p:spPr>
          <a:xfrm>
            <a:off x="6720000" y="5779800"/>
            <a:ext cx="4956000" cy="857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7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Top 지역에서 식사 상황별 </a:t>
            </a:r>
            <a:endParaRPr b="1" i="0" sz="17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7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적절한 지역 및 음식류 추천 </a:t>
            </a:r>
            <a:endParaRPr b="1" i="0" sz="17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2e928e281d5_1_63"/>
          <p:cNvSpPr/>
          <p:nvPr/>
        </p:nvSpPr>
        <p:spPr>
          <a:xfrm>
            <a:off x="9040950" y="3948200"/>
            <a:ext cx="314100" cy="209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D0D0D"/>
          </a:solidFill>
          <a:ln cap="flat" cmpd="sng" w="9525">
            <a:solidFill>
              <a:srgbClr val="0D0D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1" name="Google Shape;111;g2e928e281d5_1_63"/>
          <p:cNvSpPr/>
          <p:nvPr/>
        </p:nvSpPr>
        <p:spPr>
          <a:xfrm>
            <a:off x="9043675" y="4752900"/>
            <a:ext cx="314100" cy="209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D0D0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" name="Google Shape;112;g2e928e281d5_1_63"/>
          <p:cNvSpPr/>
          <p:nvPr/>
        </p:nvSpPr>
        <p:spPr>
          <a:xfrm>
            <a:off x="9043675" y="5535113"/>
            <a:ext cx="314100" cy="209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D0D0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3" name="Google Shape;113;g2e928e281d5_1_63"/>
          <p:cNvSpPr/>
          <p:nvPr/>
        </p:nvSpPr>
        <p:spPr>
          <a:xfrm>
            <a:off x="6720000" y="2638863"/>
            <a:ext cx="4956000" cy="48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17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성공적인 음식점 도출 과정</a:t>
            </a:r>
            <a:endParaRPr b="1" i="0" sz="17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e928e281d5_1_15"/>
          <p:cNvSpPr/>
          <p:nvPr/>
        </p:nvSpPr>
        <p:spPr>
          <a:xfrm>
            <a:off x="412100" y="1134470"/>
            <a:ext cx="11566200" cy="82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1. 일단, 캐치테이블에 등록된 식당들은 주로 서울 어디에 있을까? (식당이 몰린 지역 확인)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2e928e281d5_1_15"/>
          <p:cNvSpPr/>
          <p:nvPr/>
        </p:nvSpPr>
        <p:spPr>
          <a:xfrm>
            <a:off x="412100" y="2123178"/>
            <a:ext cx="11566200" cy="82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2. 식당 100개 이상인 주요 지역 9개의 식당 별점, 리뷰에 분포는 어떤지?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g2e928e281d5_1_15"/>
          <p:cNvSpPr/>
          <p:nvPr/>
        </p:nvSpPr>
        <p:spPr>
          <a:xfrm>
            <a:off x="412100" y="3111887"/>
            <a:ext cx="11566200" cy="82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3. 그렇다면, 식당도 많고 (250이상) 별점도 높은 지역들에서는 (top4) 어떤 음식 카테고리들이 있는지?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g2e928e281d5_1_15"/>
          <p:cNvSpPr/>
          <p:nvPr/>
        </p:nvSpPr>
        <p:spPr>
          <a:xfrm>
            <a:off x="412100" y="4100595"/>
            <a:ext cx="11566200" cy="82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4. top4 지역구의 양식/한식/일식 별점 분포는 어떤지? (평점 좋고 분포 적은 곳이 리스크 적음)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g2e928e281d5_1_15"/>
          <p:cNvSpPr/>
          <p:nvPr/>
        </p:nvSpPr>
        <p:spPr>
          <a:xfrm>
            <a:off x="412100" y="5089304"/>
            <a:ext cx="11566200" cy="82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5. top4 지역구별 양식/한식/일식에 점심, 저녁 평균가격이 어떤지?</a:t>
            </a:r>
            <a:endParaRPr b="1" i="0" sz="18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g2e928e281d5_1_15"/>
          <p:cNvSpPr/>
          <p:nvPr/>
        </p:nvSpPr>
        <p:spPr>
          <a:xfrm>
            <a:off x="412100" y="145775"/>
            <a:ext cx="11566200" cy="82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3000" u="none" cap="none" strike="noStrike">
                <a:solidFill>
                  <a:srgbClr val="FF5722"/>
                </a:solidFill>
                <a:latin typeface="Arial"/>
                <a:ea typeface="Arial"/>
                <a:cs typeface="Arial"/>
                <a:sym typeface="Arial"/>
              </a:rPr>
              <a:t>분석할 내용 (</a:t>
            </a:r>
            <a:r>
              <a:rPr b="1" lang="en-US" sz="3000">
                <a:solidFill>
                  <a:srgbClr val="FF5722"/>
                </a:solidFill>
              </a:rPr>
              <a:t>이전 인사이트)</a:t>
            </a:r>
            <a:endParaRPr b="1" i="0" sz="30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5" name="Google Shape;125;g2e928e281d5_1_15"/>
          <p:cNvCxnSpPr/>
          <p:nvPr/>
        </p:nvCxnSpPr>
        <p:spPr>
          <a:xfrm>
            <a:off x="528423" y="864488"/>
            <a:ext cx="5599800" cy="0"/>
          </a:xfrm>
          <a:prstGeom prst="straightConnector1">
            <a:avLst/>
          </a:prstGeom>
          <a:noFill/>
          <a:ln cap="flat" cmpd="sng" w="19050">
            <a:solidFill>
              <a:srgbClr val="EB512D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7515f3ac77_0_0"/>
          <p:cNvSpPr/>
          <p:nvPr/>
        </p:nvSpPr>
        <p:spPr>
          <a:xfrm>
            <a:off x="412100" y="145775"/>
            <a:ext cx="11566200" cy="82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US" sz="3000">
                <a:solidFill>
                  <a:srgbClr val="FF5722"/>
                </a:solidFill>
              </a:rPr>
              <a:t>전처리 과정 (음식별 카테고리 -&gt; 위치 -&gt; 가격)</a:t>
            </a:r>
            <a:endParaRPr b="1" i="0" sz="30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g27515f3ac7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75" y="1828700"/>
            <a:ext cx="3987325" cy="2880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27515f3ac77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575" y="4800075"/>
            <a:ext cx="3987326" cy="174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27515f3ac77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7800" y="4800075"/>
            <a:ext cx="4093123" cy="1747626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27515f3ac77_0_0"/>
          <p:cNvSpPr txBox="1"/>
          <p:nvPr/>
        </p:nvSpPr>
        <p:spPr>
          <a:xfrm>
            <a:off x="339263" y="890375"/>
            <a:ext cx="31458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음식별 카테고리 전처리 과정</a:t>
            </a: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6" name="Google Shape;136;g27515f3ac77_0_0"/>
          <p:cNvSpPr txBox="1"/>
          <p:nvPr/>
        </p:nvSpPr>
        <p:spPr>
          <a:xfrm>
            <a:off x="4546088" y="890375"/>
            <a:ext cx="31458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위치</a:t>
            </a:r>
            <a:r>
              <a:rPr lang="en-US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카테고리 </a:t>
            </a: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전처리 과정</a:t>
            </a: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7" name="Google Shape;137;g27515f3ac77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37800" y="1815400"/>
            <a:ext cx="4093126" cy="288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27515f3ac77_0_0"/>
          <p:cNvSpPr txBox="1"/>
          <p:nvPr/>
        </p:nvSpPr>
        <p:spPr>
          <a:xfrm>
            <a:off x="8471813" y="890375"/>
            <a:ext cx="31458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가격</a:t>
            </a:r>
            <a:r>
              <a:rPr lang="en-US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카테고리 </a:t>
            </a: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전처리 과정</a:t>
            </a: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9" name="Google Shape;139;g27515f3ac77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92825" y="1828700"/>
            <a:ext cx="3585475" cy="28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g27515f3ac77_0_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92825" y="4800075"/>
            <a:ext cx="3585476" cy="1747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7515f3ac77_1_10"/>
          <p:cNvSpPr txBox="1"/>
          <p:nvPr>
            <p:ph idx="4294967295" type="title"/>
          </p:nvPr>
        </p:nvSpPr>
        <p:spPr>
          <a:xfrm>
            <a:off x="192300" y="404500"/>
            <a:ext cx="11807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5000"/>
              <a:buNone/>
            </a:pPr>
            <a:r>
              <a:rPr b="1" lang="en-US"/>
              <a:t>folium과 위도 경도를 이용한 </a:t>
            </a:r>
            <a:r>
              <a:rPr b="1" lang="en-US"/>
              <a:t>서울시 전체 식당 분포도</a:t>
            </a:r>
            <a:endParaRPr b="1"/>
          </a:p>
        </p:txBody>
      </p:sp>
      <p:pic>
        <p:nvPicPr>
          <p:cNvPr id="147" name="Google Shape;147;g27515f3ac77_1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300" y="1301075"/>
            <a:ext cx="6130368" cy="524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7515f3ac77_1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6793" y="1301075"/>
            <a:ext cx="2687030" cy="52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27515f3ac77_1_10"/>
          <p:cNvSpPr txBox="1"/>
          <p:nvPr>
            <p:ph idx="4294967295" type="body"/>
          </p:nvPr>
        </p:nvSpPr>
        <p:spPr>
          <a:xfrm>
            <a:off x="9201900" y="1233375"/>
            <a:ext cx="2797800" cy="50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한눈에 볼 수 있는 지도 시각화</a:t>
            </a:r>
            <a:endParaRPr sz="20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파이썬의 folium 지도 시각화 라이브러리를 사용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서울시 지도 테두리를 나타낼 JSON 데이터 로드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각 서울 25개구의 위경도 데이터 조정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각 구에 음식점 수를 표시 할 html 형식으로 지도 위에 텍스트 표시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4ed88a72c_5_806"/>
          <p:cNvSpPr txBox="1"/>
          <p:nvPr>
            <p:ph type="title"/>
          </p:nvPr>
        </p:nvSpPr>
        <p:spPr>
          <a:xfrm>
            <a:off x="152400" y="5399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5000"/>
              <a:buNone/>
            </a:pPr>
            <a:r>
              <a:rPr b="1" lang="en-US"/>
              <a:t>캐치테이블을 채용한 서울시 전체 식당 분포도</a:t>
            </a:r>
            <a:endParaRPr b="1"/>
          </a:p>
        </p:txBody>
      </p:sp>
      <p:sp>
        <p:nvSpPr>
          <p:cNvPr id="156" name="Google Shape;156;g274ed88a72c_5_806"/>
          <p:cNvSpPr/>
          <p:nvPr/>
        </p:nvSpPr>
        <p:spPr>
          <a:xfrm>
            <a:off x="8773675" y="1374025"/>
            <a:ext cx="3294600" cy="3144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식당 100개 이상을 보유한 지역구는 :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강남구 &gt; 마포구 &gt; 용산구 &gt; 성동구 &gt; 종로구 &gt; 송파구 &gt; 중구 &gt; 영등포구 &gt; 서초구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FF57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274ed88a72c_5_806"/>
          <p:cNvSpPr/>
          <p:nvPr/>
        </p:nvSpPr>
        <p:spPr>
          <a:xfrm>
            <a:off x="5534200" y="5171200"/>
            <a:ext cx="2918100" cy="12294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맵 업데이트 필요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g274ed88a72c_5_8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74025"/>
            <a:ext cx="8621276" cy="5365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e93841ad93_4_459"/>
          <p:cNvSpPr txBox="1"/>
          <p:nvPr>
            <p:ph type="title"/>
          </p:nvPr>
        </p:nvSpPr>
        <p:spPr>
          <a:xfrm>
            <a:off x="612400" y="526892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/>
              <a:t>주요 9개 지역별 식당 별점 </a:t>
            </a:r>
            <a:endParaRPr/>
          </a:p>
        </p:txBody>
      </p:sp>
      <p:sp>
        <p:nvSpPr>
          <p:cNvPr id="165" name="Google Shape;165;g2e93841ad93_4_459"/>
          <p:cNvSpPr txBox="1"/>
          <p:nvPr/>
        </p:nvSpPr>
        <p:spPr>
          <a:xfrm>
            <a:off x="12687400" y="2224600"/>
            <a:ext cx="30000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강남구     230.8</a:t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마포구     145.4</a:t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서초구     185.4</a:t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성동구     184.3</a:t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송파구     200.4</a:t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영등포구    177.3</a:t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용산구     215.5</a:t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종로구     217.0</a:t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중구      172.1</a:t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주요9개 지역   198.4</a:t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D0D0D"/>
                </a:solidFill>
                <a:latin typeface="Courier New"/>
                <a:ea typeface="Courier New"/>
                <a:cs typeface="Courier New"/>
                <a:sym typeface="Courier New"/>
              </a:rPr>
              <a:t>구 전체   180.8</a:t>
            </a:r>
            <a:endParaRPr b="1" i="0" sz="1600" u="none" cap="none" strike="noStrike">
              <a:solidFill>
                <a:srgbClr val="0D0D0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6" name="Google Shape;166;g2e93841ad93_4_459"/>
          <p:cNvSpPr txBox="1"/>
          <p:nvPr>
            <p:ph idx="4294967295" type="body"/>
          </p:nvPr>
        </p:nvSpPr>
        <p:spPr>
          <a:xfrm>
            <a:off x="415600" y="1290407"/>
            <a:ext cx="113607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주요 9개 지역의 75%가 별점 4.4 이상이며 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그 중 식당이 가장 많은 지역구인 강남구, 마포구, 용산구, 성동구의 별점 4.5점 이상이 75%임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Char char="●"/>
            </a:pPr>
            <a:r>
              <a:rPr lang="en-US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주요 9개 지역의 식당 평균 리뷰수는 198.4 이며 강남구 &gt; 종로구 &gt; 용산구가 가장 많음 </a:t>
            </a:r>
            <a:endParaRPr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7" name="Google Shape;167;g2e93841ad93_4_459"/>
          <p:cNvGrpSpPr/>
          <p:nvPr/>
        </p:nvGrpSpPr>
        <p:grpSpPr>
          <a:xfrm>
            <a:off x="612399" y="2159400"/>
            <a:ext cx="5405382" cy="461400"/>
            <a:chOff x="205900" y="432325"/>
            <a:chExt cx="5793550" cy="461400"/>
          </a:xfrm>
        </p:grpSpPr>
        <p:sp>
          <p:nvSpPr>
            <p:cNvPr id="168" name="Google Shape;168;g2e93841ad93_4_459"/>
            <p:cNvSpPr/>
            <p:nvPr/>
          </p:nvSpPr>
          <p:spPr>
            <a:xfrm>
              <a:off x="205900" y="432325"/>
              <a:ext cx="5287500" cy="4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주요 9개 지역별 식당 별점 </a:t>
              </a:r>
              <a:endParaRPr b="1" i="0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9" name="Google Shape;169;g2e93841ad93_4_459"/>
            <p:cNvCxnSpPr/>
            <p:nvPr/>
          </p:nvCxnSpPr>
          <p:spPr>
            <a:xfrm>
              <a:off x="270050" y="858650"/>
              <a:ext cx="5729400" cy="0"/>
            </a:xfrm>
            <a:prstGeom prst="straightConnector1">
              <a:avLst/>
            </a:prstGeom>
            <a:noFill/>
            <a:ln cap="flat" cmpd="sng" w="19050">
              <a:solidFill>
                <a:srgbClr val="EB512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70" name="Google Shape;170;g2e93841ad93_4_459"/>
          <p:cNvGrpSpPr/>
          <p:nvPr/>
        </p:nvGrpSpPr>
        <p:grpSpPr>
          <a:xfrm>
            <a:off x="6334384" y="2148400"/>
            <a:ext cx="5405382" cy="461400"/>
            <a:chOff x="205900" y="432325"/>
            <a:chExt cx="5793550" cy="461400"/>
          </a:xfrm>
        </p:grpSpPr>
        <p:sp>
          <p:nvSpPr>
            <p:cNvPr id="171" name="Google Shape;171;g2e93841ad93_4_459"/>
            <p:cNvSpPr/>
            <p:nvPr/>
          </p:nvSpPr>
          <p:spPr>
            <a:xfrm>
              <a:off x="205900" y="432325"/>
              <a:ext cx="5287500" cy="4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주요 9개 지역별 식당 리뷰 수</a:t>
              </a:r>
              <a:endParaRPr b="1" i="0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2" name="Google Shape;172;g2e93841ad93_4_459"/>
            <p:cNvCxnSpPr/>
            <p:nvPr/>
          </p:nvCxnSpPr>
          <p:spPr>
            <a:xfrm>
              <a:off x="270050" y="858650"/>
              <a:ext cx="5729400" cy="0"/>
            </a:xfrm>
            <a:prstGeom prst="straightConnector1">
              <a:avLst/>
            </a:prstGeom>
            <a:noFill/>
            <a:ln cap="flat" cmpd="sng" w="19050">
              <a:solidFill>
                <a:srgbClr val="EB512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173" name="Google Shape;173;g2e93841ad93_4_4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7825" y="2773200"/>
            <a:ext cx="5519951" cy="3631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2e93841ad93_4_4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81975" y="2773225"/>
            <a:ext cx="5549626" cy="363104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2e93841ad93_4_459"/>
          <p:cNvSpPr/>
          <p:nvPr/>
        </p:nvSpPr>
        <p:spPr>
          <a:xfrm>
            <a:off x="10764025" y="2921600"/>
            <a:ext cx="9165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-US" sz="1000" u="none" cap="none" strike="noStrike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평균: 198.4 </a:t>
            </a:r>
            <a:endParaRPr b="1" i="0" sz="1000" u="none" cap="none" strike="noStrike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jackieevanco</dc:creator>
</cp:coreProperties>
</file>